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53" r:id="rId2"/>
    <p:sldMasterId id="2147483648" r:id="rId3"/>
    <p:sldMasterId id="2147483685" r:id="rId4"/>
    <p:sldMasterId id="2147483726" r:id="rId5"/>
  </p:sldMasterIdLst>
  <p:notesMasterIdLst>
    <p:notesMasterId r:id="rId14"/>
  </p:notesMasterIdLst>
  <p:handoutMasterIdLst>
    <p:handoutMasterId r:id="rId15"/>
  </p:handoutMasterIdLst>
  <p:sldIdLst>
    <p:sldId id="317" r:id="rId6"/>
    <p:sldId id="324" r:id="rId7"/>
    <p:sldId id="328" r:id="rId8"/>
    <p:sldId id="331" r:id="rId9"/>
    <p:sldId id="318" r:id="rId10"/>
    <p:sldId id="323" r:id="rId11"/>
    <p:sldId id="332" r:id="rId12"/>
    <p:sldId id="329" r:id="rId13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8919F"/>
    <a:srgbClr val="4B3E31"/>
    <a:srgbClr val="141432"/>
    <a:srgbClr val="96B4EB"/>
    <a:srgbClr val="96B4DC"/>
    <a:srgbClr val="C16B82"/>
    <a:srgbClr val="970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587"/>
  </p:normalViewPr>
  <p:slideViewPr>
    <p:cSldViewPr snapToGrid="0" snapToObjects="1" showGuides="1">
      <p:cViewPr varScale="1">
        <p:scale>
          <a:sx n="105" d="100"/>
          <a:sy n="105" d="100"/>
        </p:scale>
        <p:origin x="162" y="16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972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23-09-2021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23-09-2021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23-09-2021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869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81780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986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048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23-09-2021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23-09-2021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23-09-2021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242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23-09-2021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43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178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854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1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1415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010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61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23-09-2021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23-09-2021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8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23-09-2021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463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23-09-2021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398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64023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762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686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24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2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43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36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35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8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8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83937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7" name="Billede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23-09-2021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23-09-2021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23-09-2021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23-09-2021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SEGES Logo hvid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5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- SEGES Logo grø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Picture 49" descr="LF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23-09-2021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23-09-2021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23-09-2021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9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24" r:id="rId4"/>
    <p:sldLayoutId id="2147483719" r:id="rId5"/>
    <p:sldLayoutId id="2147483725" r:id="rId6"/>
    <p:sldLayoutId id="214748375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1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23-09-2021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1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23-09-2021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723" r:id="rId4"/>
    <p:sldLayoutId id="2147483718" r:id="rId5"/>
    <p:sldLayoutId id="2147483722" r:id="rId6"/>
    <p:sldLayoutId id="2147483749" r:id="rId7"/>
    <p:sldLayoutId id="2147483659" r:id="rId8"/>
    <p:sldLayoutId id="2147483667" r:id="rId9"/>
    <p:sldLayoutId id="2147483663" r:id="rId10"/>
    <p:sldLayoutId id="2147483673" r:id="rId11"/>
    <p:sldLayoutId id="2147483654" r:id="rId12"/>
    <p:sldLayoutId id="2147483674" r:id="rId13"/>
    <p:sldLayoutId id="2147483720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23-09-2021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23-09-2021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48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1" r:id="rId18"/>
    <p:sldLayoutId id="214748375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47971C0A-86F0-4451-AF63-44B7148C22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E507CC00-88D0-4B3D-BFCC-28002CCF30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DC530436-3DE6-4787-ACF7-5E8B2956C2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4577B513-9C3B-4D86-A753-3D893CB11C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573E2AF-FF03-4D7A-B2FC-688A88EC3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901574"/>
            <a:ext cx="7394441" cy="704167"/>
          </a:xfrm>
        </p:spPr>
        <p:txBody>
          <a:bodyPr/>
          <a:lstStyle/>
          <a:p>
            <a:r>
              <a:rPr lang="da-DK" dirty="0"/>
              <a:t>KIMO konference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9D8957A9-BC6B-49E6-94DF-C4E4EEA839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 dirty="0"/>
              <a:t>Seniorkonsulent, </a:t>
            </a:r>
            <a:r>
              <a:rPr lang="da-DK" dirty="0" err="1"/>
              <a:t>PhD</a:t>
            </a:r>
            <a:r>
              <a:rPr lang="da-DK" dirty="0"/>
              <a:t>, Marie Østergaard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301C0301-9A05-4148-B828-85C147B759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98768C94-D115-40B8-8FFC-AFC7D98B06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804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>
            <a:extLst>
              <a:ext uri="{FF2B5EF4-FFF2-40B4-BE49-F238E27FC236}">
                <a16:creationId xmlns:a16="http://schemas.microsoft.com/office/drawing/2014/main" id="{C99F108E-5476-48A5-A467-01D2B2C2929E}"/>
              </a:ext>
            </a:extLst>
          </p:cNvPr>
          <p:cNvGrpSpPr/>
          <p:nvPr/>
        </p:nvGrpSpPr>
        <p:grpSpPr>
          <a:xfrm>
            <a:off x="4478259" y="1302327"/>
            <a:ext cx="7214978" cy="5053237"/>
            <a:chOff x="3563859" y="1302327"/>
            <a:chExt cx="7214978" cy="5053237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9668F9C5-AF12-4600-A9AC-BE4C0E5CD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3859" y="1445320"/>
              <a:ext cx="6212831" cy="4910244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B76B88BD-E6DA-4600-90D4-BF64C1B063CC}"/>
                </a:ext>
              </a:extLst>
            </p:cNvPr>
            <p:cNvSpPr txBox="1"/>
            <p:nvPr/>
          </p:nvSpPr>
          <p:spPr>
            <a:xfrm>
              <a:off x="9605817" y="1302327"/>
              <a:ext cx="89592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dirty="0"/>
                <a:t>0-10 pct.</a:t>
              </a:r>
            </a:p>
          </p:txBody>
        </p:sp>
        <p:cxnSp>
          <p:nvCxnSpPr>
            <p:cNvPr id="10" name="Lige pilforbindelse 9">
              <a:extLst>
                <a:ext uri="{FF2B5EF4-FFF2-40B4-BE49-F238E27FC236}">
                  <a16:creationId xmlns:a16="http://schemas.microsoft.com/office/drawing/2014/main" id="{086A662A-6162-4161-87CC-BF4BF64DAF35}"/>
                </a:ext>
              </a:extLst>
            </p:cNvPr>
            <p:cNvCxnSpPr/>
            <p:nvPr/>
          </p:nvCxnSpPr>
          <p:spPr>
            <a:xfrm flipH="1">
              <a:off x="8829964" y="1445320"/>
              <a:ext cx="738909" cy="217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9A2DFC7F-F89E-4BBC-98C2-6630B28B0E69}"/>
                </a:ext>
              </a:extLst>
            </p:cNvPr>
            <p:cNvSpPr txBox="1"/>
            <p:nvPr/>
          </p:nvSpPr>
          <p:spPr>
            <a:xfrm>
              <a:off x="9610436" y="2960255"/>
              <a:ext cx="11684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dirty="0"/>
                <a:t>71-100 pct.</a:t>
              </a:r>
            </a:p>
          </p:txBody>
        </p:sp>
        <p:cxnSp>
          <p:nvCxnSpPr>
            <p:cNvPr id="12" name="Lige pilforbindelse 11">
              <a:extLst>
                <a:ext uri="{FF2B5EF4-FFF2-40B4-BE49-F238E27FC236}">
                  <a16:creationId xmlns:a16="http://schemas.microsoft.com/office/drawing/2014/main" id="{611387EF-ACF6-4436-8500-B1E725F0C2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20728" y="2816869"/>
              <a:ext cx="752765" cy="2863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CF016ED-9CA0-4CAA-BAC2-D7706001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55940"/>
            <a:ext cx="9385731" cy="711638"/>
          </a:xfrm>
        </p:spPr>
        <p:txBody>
          <a:bodyPr/>
          <a:lstStyle/>
          <a:p>
            <a:r>
              <a:rPr lang="da-DK" dirty="0"/>
              <a:t>Vi kan ikke gøre det alene!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627868-1653-4362-882A-73D23DFE61F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399"/>
            <a:ext cx="4361584" cy="4148139"/>
          </a:xfrm>
        </p:spPr>
        <p:txBody>
          <a:bodyPr/>
          <a:lstStyle/>
          <a:p>
            <a:r>
              <a:rPr lang="da-DK" sz="2400" dirty="0"/>
              <a:t>Internationalt samarbejde er altafgørende for den gode tilstand i havmiljøet</a:t>
            </a:r>
          </a:p>
          <a:p>
            <a:pPr>
              <a:spcAft>
                <a:spcPts val="500"/>
              </a:spcAft>
            </a:pPr>
            <a:r>
              <a:rPr lang="da-DK" sz="2400" dirty="0"/>
              <a:t>Eks. Smålandsfarvandet Syd, dansk andel:</a:t>
            </a:r>
          </a:p>
          <a:p>
            <a:pPr>
              <a:spcAft>
                <a:spcPts val="500"/>
              </a:spcAft>
            </a:pPr>
            <a:r>
              <a:rPr lang="da-DK" sz="2400" i="1" dirty="0"/>
              <a:t>Klorofyl 6,1 pct. </a:t>
            </a:r>
          </a:p>
          <a:p>
            <a:pPr>
              <a:spcAft>
                <a:spcPts val="500"/>
              </a:spcAft>
            </a:pPr>
            <a:r>
              <a:rPr lang="da-DK" sz="2400" i="1" dirty="0"/>
              <a:t>Kd 1,7 pct.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FB01EB-23DB-42BA-B727-5F946CAC1E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93AEE17-D41B-4278-B239-C310D1DC55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1177F2D-96A3-41B1-B608-2E7A1E1D4F81}"/>
              </a:ext>
            </a:extLst>
          </p:cNvPr>
          <p:cNvSpPr txBox="1"/>
          <p:nvPr/>
        </p:nvSpPr>
        <p:spPr>
          <a:xfrm>
            <a:off x="529792" y="4981793"/>
            <a:ext cx="312030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DHI, 2015: Modeller for Danske Fjorde og Kystnære Havområder – del 2 Mekanistiske modeller og metode til bestemmelse af indsatsbehov</a:t>
            </a:r>
          </a:p>
        </p:txBody>
      </p:sp>
    </p:spTree>
    <p:extLst>
      <p:ext uri="{BB962C8B-B14F-4D97-AF65-F5344CB8AC3E}">
        <p14:creationId xmlns:p14="http://schemas.microsoft.com/office/powerpoint/2010/main" val="123575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0809E8D-84D5-4DD8-8D48-2B56EE4718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94" y="849022"/>
            <a:ext cx="7592079" cy="57198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4C7A70-805B-44B8-9C74-9748E587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10304463" cy="711638"/>
          </a:xfrm>
        </p:spPr>
        <p:txBody>
          <a:bodyPr/>
          <a:lstStyle/>
          <a:p>
            <a:r>
              <a:rPr lang="da-DK" dirty="0"/>
              <a:t>Tiltag for at mindske udledningen af næringsstoffer fra landbrug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EE519F-DE80-4599-9D99-733EEFDF7C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216152"/>
            <a:ext cx="4230243" cy="4901183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da-DK" dirty="0"/>
              <a:t>På marken (årligt):</a:t>
            </a:r>
          </a:p>
          <a:p>
            <a:pPr lvl="1">
              <a:spcAft>
                <a:spcPts val="500"/>
              </a:spcAft>
            </a:pPr>
            <a:r>
              <a:rPr lang="da-DK" dirty="0"/>
              <a:t>Efterafgrøder</a:t>
            </a:r>
          </a:p>
          <a:p>
            <a:pPr lvl="1">
              <a:spcAft>
                <a:spcPts val="2000"/>
              </a:spcAft>
            </a:pPr>
            <a:r>
              <a:rPr lang="da-DK" dirty="0"/>
              <a:t>Præcisionsgødskning</a:t>
            </a:r>
          </a:p>
          <a:p>
            <a:pPr>
              <a:spcAft>
                <a:spcPts val="1000"/>
              </a:spcAft>
            </a:pPr>
            <a:r>
              <a:rPr lang="da-DK" dirty="0"/>
              <a:t>Uden for marken (permanent):</a:t>
            </a:r>
          </a:p>
          <a:p>
            <a:pPr lvl="1">
              <a:spcAft>
                <a:spcPts val="1000"/>
              </a:spcAft>
            </a:pPr>
            <a:r>
              <a:rPr lang="da-DK" dirty="0"/>
              <a:t>Minivådområder</a:t>
            </a:r>
          </a:p>
          <a:p>
            <a:pPr lvl="1">
              <a:spcAft>
                <a:spcPts val="1000"/>
              </a:spcAft>
            </a:pPr>
            <a:r>
              <a:rPr lang="da-DK" dirty="0"/>
              <a:t>Vådområder</a:t>
            </a:r>
          </a:p>
          <a:p>
            <a:pPr lvl="1">
              <a:spcAft>
                <a:spcPts val="1000"/>
              </a:spcAft>
            </a:pPr>
            <a:r>
              <a:rPr lang="da-DK" dirty="0"/>
              <a:t>Afbrudte dræn</a:t>
            </a:r>
          </a:p>
          <a:p>
            <a:pPr lvl="1">
              <a:spcAft>
                <a:spcPts val="1000"/>
              </a:spcAft>
            </a:pPr>
            <a:r>
              <a:rPr lang="da-DK" dirty="0"/>
              <a:t>Udtagning af lavbundsjord (klima- men også kvælstofeffekt)</a:t>
            </a:r>
          </a:p>
          <a:p>
            <a:pPr lvl="1"/>
            <a:r>
              <a:rPr lang="da-DK" dirty="0"/>
              <a:t>Skovrejsning</a:t>
            </a:r>
          </a:p>
          <a:p>
            <a:pPr>
              <a:spcAft>
                <a:spcPts val="1000"/>
              </a:spcAft>
            </a:pPr>
            <a:r>
              <a:rPr lang="da-DK" dirty="0"/>
              <a:t>Marint</a:t>
            </a:r>
          </a:p>
          <a:p>
            <a:pPr lvl="1"/>
            <a:r>
              <a:rPr lang="da-DK" dirty="0"/>
              <a:t>Muslingeopdræt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B6DFE44-D927-4D3F-909F-949D3D91449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8E7CD57-BF07-4FEE-B579-D515B33ADA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388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06A37-BAA5-404E-8A65-0B5E2866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Kvælstof til havet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3BBAD9-64A2-4184-92E8-719912C784C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6" y="2048256"/>
            <a:ext cx="4677124" cy="3649282"/>
          </a:xfrm>
        </p:spPr>
        <p:txBody>
          <a:bodyPr/>
          <a:lstStyle/>
          <a:p>
            <a:r>
              <a:rPr lang="da-DK" dirty="0"/>
              <a:t>Stabile udledningstal fra ca. 2010 og frem.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E3BF0A0-3149-43F2-A701-9DD36368BEE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E69F8C-123D-4014-84F6-CA85DD18B5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8E155EE-A6E1-4C34-AA42-2DB7A8275E63}"/>
              </a:ext>
            </a:extLst>
          </p:cNvPr>
          <p:cNvGrpSpPr/>
          <p:nvPr/>
        </p:nvGrpSpPr>
        <p:grpSpPr>
          <a:xfrm>
            <a:off x="5754431" y="1549399"/>
            <a:ext cx="5067300" cy="2468690"/>
            <a:chOff x="3561556" y="2300287"/>
            <a:chExt cx="5067300" cy="2468690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EC81B5EA-7439-4F1D-B3A6-C9652B777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1556" y="2300287"/>
              <a:ext cx="5067300" cy="2257425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B6F9B1C8-4147-4EAD-ADC7-F4BC98129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9656" y="4521327"/>
              <a:ext cx="4991100" cy="247650"/>
            </a:xfrm>
            <a:prstGeom prst="rect">
              <a:avLst/>
            </a:prstGeom>
          </p:spPr>
        </p:pic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5414D7F1-79B9-4227-9F70-CAEC84E948C9}"/>
              </a:ext>
            </a:extLst>
          </p:cNvPr>
          <p:cNvSpPr txBox="1"/>
          <p:nvPr/>
        </p:nvSpPr>
        <p:spPr>
          <a:xfrm>
            <a:off x="6512052" y="4429015"/>
            <a:ext cx="46771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Nyeste NOVANA-tal, fra:</a:t>
            </a:r>
          </a:p>
          <a:p>
            <a:r>
              <a:rPr lang="da-DK" sz="1400" dirty="0"/>
              <a:t>Vandløb 2019 – Kemisk vandkvalitet og stoftransport</a:t>
            </a:r>
          </a:p>
          <a:p>
            <a:r>
              <a:rPr lang="da-DK" sz="1400" dirty="0"/>
              <a:t>AU, 2021</a:t>
            </a:r>
          </a:p>
        </p:txBody>
      </p:sp>
    </p:spTree>
    <p:extLst>
      <p:ext uri="{BB962C8B-B14F-4D97-AF65-F5344CB8AC3E}">
        <p14:creationId xmlns:p14="http://schemas.microsoft.com/office/powerpoint/2010/main" val="1422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76B59F-7996-4CCE-9AFE-E11202B7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Kvæstofreduktioner</a:t>
            </a:r>
            <a:r>
              <a:rPr lang="da-DK" dirty="0"/>
              <a:t> løser ikke problemet alene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8523293-AD50-4EA7-8873-B29FA5389A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197617C-FD02-4556-AF0C-4CFB72ED1D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10" name="Group 109">
            <a:extLst>
              <a:ext uri="{FF2B5EF4-FFF2-40B4-BE49-F238E27FC236}">
                <a16:creationId xmlns:a16="http://schemas.microsoft.com/office/drawing/2014/main" id="{D57882AC-7C74-4C64-A7A2-72940F071601}"/>
              </a:ext>
            </a:extLst>
          </p:cNvPr>
          <p:cNvGrpSpPr/>
          <p:nvPr/>
        </p:nvGrpSpPr>
        <p:grpSpPr>
          <a:xfrm>
            <a:off x="167708" y="2274682"/>
            <a:ext cx="5835156" cy="3390390"/>
            <a:chOff x="6178051" y="1797385"/>
            <a:chExt cx="5835156" cy="3390390"/>
          </a:xfrm>
        </p:grpSpPr>
        <p:pic>
          <p:nvPicPr>
            <p:cNvPr id="11" name="Picture 19">
              <a:extLst>
                <a:ext uri="{FF2B5EF4-FFF2-40B4-BE49-F238E27FC236}">
                  <a16:creationId xmlns:a16="http://schemas.microsoft.com/office/drawing/2014/main" id="{D5F41FC9-7908-451D-B93D-C8A373770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3425" y="2048733"/>
              <a:ext cx="5449782" cy="3081185"/>
            </a:xfrm>
            <a:prstGeom prst="rect">
              <a:avLst/>
            </a:prstGeom>
          </p:spPr>
        </p:pic>
        <p:sp>
          <p:nvSpPr>
            <p:cNvPr id="12" name="TextBox 93">
              <a:extLst>
                <a:ext uri="{FF2B5EF4-FFF2-40B4-BE49-F238E27FC236}">
                  <a16:creationId xmlns:a16="http://schemas.microsoft.com/office/drawing/2014/main" id="{1837480F-F897-494C-A653-469F49D4C05B}"/>
                </a:ext>
              </a:extLst>
            </p:cNvPr>
            <p:cNvSpPr txBox="1"/>
            <p:nvPr/>
          </p:nvSpPr>
          <p:spPr>
            <a:xfrm rot="16200000">
              <a:off x="4667522" y="3307914"/>
              <a:ext cx="33903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 err="1">
                  <a:latin typeface="Arial" charset="0"/>
                  <a:ea typeface="ＭＳ Ｐゴシック" pitchFamily="34" charset="-128"/>
                </a:rPr>
                <a:t>Kvælstofudledning</a:t>
              </a:r>
              <a:r>
                <a:rPr lang="en-GB" dirty="0">
                  <a:latin typeface="Arial" charset="0"/>
                  <a:ea typeface="ＭＳ Ｐゴシック" pitchFamily="34" charset="-128"/>
                </a:rPr>
                <a:t> (1000 tons)</a:t>
              </a:r>
              <a:endParaRPr lang="en-GB" dirty="0"/>
            </a:p>
          </p:txBody>
        </p:sp>
      </p:grpSp>
      <p:grpSp>
        <p:nvGrpSpPr>
          <p:cNvPr id="13" name="Group 110">
            <a:extLst>
              <a:ext uri="{FF2B5EF4-FFF2-40B4-BE49-F238E27FC236}">
                <a16:creationId xmlns:a16="http://schemas.microsoft.com/office/drawing/2014/main" id="{A0876EBE-398F-4502-BD0D-C1C8B5E225E3}"/>
              </a:ext>
            </a:extLst>
          </p:cNvPr>
          <p:cNvGrpSpPr/>
          <p:nvPr/>
        </p:nvGrpSpPr>
        <p:grpSpPr>
          <a:xfrm>
            <a:off x="6215711" y="2372087"/>
            <a:ext cx="5841162" cy="3295797"/>
            <a:chOff x="97981" y="1882248"/>
            <a:chExt cx="5841162" cy="3295797"/>
          </a:xfrm>
        </p:grpSpPr>
        <p:grpSp>
          <p:nvGrpSpPr>
            <p:cNvPr id="14" name="Group 15">
              <a:extLst>
                <a:ext uri="{FF2B5EF4-FFF2-40B4-BE49-F238E27FC236}">
                  <a16:creationId xmlns:a16="http://schemas.microsoft.com/office/drawing/2014/main" id="{927C57E4-B5BA-43E6-8BD1-4D636ADC54FD}"/>
                </a:ext>
              </a:extLst>
            </p:cNvPr>
            <p:cNvGrpSpPr/>
            <p:nvPr/>
          </p:nvGrpSpPr>
          <p:grpSpPr>
            <a:xfrm>
              <a:off x="194835" y="2004618"/>
              <a:ext cx="5744308" cy="3173427"/>
              <a:chOff x="351692" y="1751499"/>
              <a:chExt cx="7116822" cy="4004363"/>
            </a:xfrm>
          </p:grpSpPr>
          <p:pic>
            <p:nvPicPr>
              <p:cNvPr id="16" name="Picture 3">
                <a:extLst>
                  <a:ext uri="{FF2B5EF4-FFF2-40B4-BE49-F238E27FC236}">
                    <a16:creationId xmlns:a16="http://schemas.microsoft.com/office/drawing/2014/main" id="{3A0C10C1-F332-4692-B950-15893F1EA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692" y="1751499"/>
                <a:ext cx="6996825" cy="3707936"/>
              </a:xfrm>
              <a:prstGeom prst="rect">
                <a:avLst/>
              </a:prstGeom>
            </p:spPr>
          </p:pic>
          <p:pic>
            <p:nvPicPr>
              <p:cNvPr id="17" name="Picture 7">
                <a:extLst>
                  <a:ext uri="{FF2B5EF4-FFF2-40B4-BE49-F238E27FC236}">
                    <a16:creationId xmlns:a16="http://schemas.microsoft.com/office/drawing/2014/main" id="{05610FA0-A076-4854-A703-51D73D164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2959" y="5362211"/>
                <a:ext cx="6755555" cy="393651"/>
              </a:xfrm>
              <a:prstGeom prst="rect">
                <a:avLst/>
              </a:prstGeom>
            </p:spPr>
          </p:pic>
        </p:grpSp>
        <p:sp>
          <p:nvSpPr>
            <p:cNvPr id="15" name="TextBox 92">
              <a:extLst>
                <a:ext uri="{FF2B5EF4-FFF2-40B4-BE49-F238E27FC236}">
                  <a16:creationId xmlns:a16="http://schemas.microsoft.com/office/drawing/2014/main" id="{9CC4E73B-BFEC-4278-B99B-D393C37D7EA4}"/>
                </a:ext>
              </a:extLst>
            </p:cNvPr>
            <p:cNvSpPr txBox="1"/>
            <p:nvPr/>
          </p:nvSpPr>
          <p:spPr>
            <a:xfrm rot="16200000">
              <a:off x="-1217290" y="3197519"/>
              <a:ext cx="29998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latin typeface="Arial" charset="0"/>
                  <a:ea typeface="ＭＳ Ｐゴシック" pitchFamily="34" charset="-128"/>
                </a:rPr>
                <a:t>Secchi disk </a:t>
              </a:r>
              <a:r>
                <a:rPr lang="en-GB" sz="1800" dirty="0" err="1">
                  <a:latin typeface="Arial" charset="0"/>
                  <a:ea typeface="ＭＳ Ｐゴシック" pitchFamily="34" charset="-128"/>
                </a:rPr>
                <a:t>dybde</a:t>
              </a:r>
              <a:r>
                <a:rPr lang="en-GB" sz="1800" dirty="0">
                  <a:latin typeface="Arial" charset="0"/>
                  <a:ea typeface="ＭＳ Ｐゴシック" pitchFamily="34" charset="-128"/>
                </a:rPr>
                <a:t> (meter)</a:t>
              </a:r>
              <a:endParaRPr lang="en-GB" dirty="0"/>
            </a:p>
          </p:txBody>
        </p:sp>
      </p:grpSp>
      <p:sp>
        <p:nvSpPr>
          <p:cNvPr id="18" name="TextBox 107">
            <a:extLst>
              <a:ext uri="{FF2B5EF4-FFF2-40B4-BE49-F238E27FC236}">
                <a16:creationId xmlns:a16="http://schemas.microsoft.com/office/drawing/2014/main" id="{CACB835C-5F73-4FDE-A201-1F074751F424}"/>
              </a:ext>
            </a:extLst>
          </p:cNvPr>
          <p:cNvSpPr txBox="1"/>
          <p:nvPr/>
        </p:nvSpPr>
        <p:spPr>
          <a:xfrm>
            <a:off x="352374" y="5657369"/>
            <a:ext cx="9879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Krause-Jensen, D., Duarte. C.M., Sand-Jensen, K., Carstensen, J., 2021. Century-long records reveal shifting challenges to seagrass recovery. Global change Biology 27(3) . DOI: 10.1111/gcb.15440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BCD00539-9318-485A-BCE4-9A027F88238C}"/>
              </a:ext>
            </a:extLst>
          </p:cNvPr>
          <p:cNvSpPr txBox="1"/>
          <p:nvPr/>
        </p:nvSpPr>
        <p:spPr>
          <a:xfrm>
            <a:off x="809674" y="1226893"/>
            <a:ext cx="1085094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Reduktion i N-udledning har kun givet minimal forbedring af vandets klarhed ved åbne kyster.</a:t>
            </a:r>
          </a:p>
          <a:p>
            <a:r>
              <a:rPr lang="da-DK" sz="2400" dirty="0"/>
              <a:t>Ingen forbedring i fjorde.</a:t>
            </a:r>
          </a:p>
        </p:txBody>
      </p:sp>
    </p:spTree>
    <p:extLst>
      <p:ext uri="{BB962C8B-B14F-4D97-AF65-F5344CB8AC3E}">
        <p14:creationId xmlns:p14="http://schemas.microsoft.com/office/powerpoint/2010/main" val="186549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91E3E-CA73-4DDF-B1E5-0DFBB3B3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Det handler ikke kun om næringsstoffer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4C1E0F-C6EF-4082-BE68-21290CC1760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644672B-A824-4A28-99D2-9BC7BC5DB92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D63B5FB-4E87-43E0-B0BC-C2C3891B80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566F5E-0561-46A6-8212-BBF9BA3714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2584" y="1898012"/>
            <a:ext cx="5735052" cy="4148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8D1013E3-207D-47D9-8EF6-B1EC7CCEDC71}"/>
              </a:ext>
            </a:extLst>
          </p:cNvPr>
          <p:cNvSpPr txBox="1"/>
          <p:nvPr/>
        </p:nvSpPr>
        <p:spPr>
          <a:xfrm>
            <a:off x="6549308" y="1906802"/>
            <a:ext cx="443345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En undersøgelse af samtlige presfaktorers påvirkning af det samlede havmiljø i Danmark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Niva</a:t>
            </a:r>
            <a:r>
              <a:rPr lang="da-DK" dirty="0"/>
              <a:t> Dk 2017: Under the </a:t>
            </a:r>
            <a:r>
              <a:rPr lang="da-DK" dirty="0" err="1"/>
              <a:t>surface</a:t>
            </a:r>
            <a:r>
              <a:rPr lang="da-DK" dirty="0"/>
              <a:t>: </a:t>
            </a:r>
            <a:r>
              <a:rPr lang="en-US" dirty="0"/>
              <a:t>A gradient study of human impacts </a:t>
            </a:r>
            <a:r>
              <a:rPr lang="da-DK" dirty="0"/>
              <a:t>in Danish marine </a:t>
            </a:r>
            <a:r>
              <a:rPr lang="da-DK" dirty="0" err="1"/>
              <a:t>waters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74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17656-F9C6-44C9-B6A9-E0722A5F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Lokale initiativer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F24E086-FC3D-42AA-B779-B90B7B9540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C8D3446-E735-4A65-85D6-C3E7578E3D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 descr="Et billede, der indeholder bjerg, græs, natur, udendørs&#10;&#10;Automatisk genereret beskrivelse">
            <a:extLst>
              <a:ext uri="{FF2B5EF4-FFF2-40B4-BE49-F238E27FC236}">
                <a16:creationId xmlns:a16="http://schemas.microsoft.com/office/drawing/2014/main" id="{9B680EA0-7DED-458D-8471-DBB519FF8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55" y="2149824"/>
            <a:ext cx="4424902" cy="294728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FBEF612A-14AE-491C-A203-E1045AA5EA6F}"/>
              </a:ext>
            </a:extLst>
          </p:cNvPr>
          <p:cNvSpPr txBox="1"/>
          <p:nvPr/>
        </p:nvSpPr>
        <p:spPr>
          <a:xfrm>
            <a:off x="529792" y="1324651"/>
            <a:ext cx="335296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Als Stenrev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Landbrug, kommune, dykkere, fiskere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19 stenrev etableret, gennem små ti år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Dokumenteret forbedring i fiskebestand og planteliv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8E83817-1373-413D-8BC9-A54E85A5CB47}"/>
              </a:ext>
            </a:extLst>
          </p:cNvPr>
          <p:cNvSpPr txBox="1"/>
          <p:nvPr/>
        </p:nvSpPr>
        <p:spPr>
          <a:xfrm>
            <a:off x="365760" y="5162111"/>
            <a:ext cx="10204704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Odense Fjord samarbejde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Landbrug, DN, Odense Havn, Odense Kommune, Vandcenter Syd, Odense renovation, SDU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Samarbejde om afklaring af udfordringer – dernæst samarbejde om løsninger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 err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D50D911-71A9-411B-9FE6-E228D770496C}"/>
              </a:ext>
            </a:extLst>
          </p:cNvPr>
          <p:cNvSpPr txBox="1"/>
          <p:nvPr/>
        </p:nvSpPr>
        <p:spPr>
          <a:xfrm>
            <a:off x="7914529" y="1104523"/>
            <a:ext cx="3959352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Sund Vejle Fjord: 2020-2024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Kommune, SDU, interessenter, nabokommuner, gymnasie m.fl.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Indsamle viden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Muslinger dyrkes, ålegræs udplantes, stenrev genskabes, krabber opfiskes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Formidling og lokal involvering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50959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895A4D-2685-4500-ADD8-270326A3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Lokal involvering – kæmpe engagement!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5F525EC-4398-4D23-9B51-871A10E4FAC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626881" y="1108698"/>
            <a:ext cx="2926080" cy="3750167"/>
          </a:xfrm>
        </p:spPr>
        <p:txBody>
          <a:bodyPr/>
          <a:lstStyle/>
          <a:p>
            <a:r>
              <a:rPr lang="da-DK" dirty="0"/>
              <a:t>Lokale møder om vandområder – starten på projekter</a:t>
            </a:r>
          </a:p>
          <a:p>
            <a:r>
              <a:rPr lang="da-DK" dirty="0"/>
              <a:t>Lokale fjordanalyser udarbejdes</a:t>
            </a:r>
          </a:p>
          <a:p>
            <a:r>
              <a:rPr lang="da-DK" dirty="0"/>
              <a:t>Interessenter samarbejder om indsatser: Hvad gavner miljøet mest? Hvad kan lade sig gøre?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7B6B61-4DB7-474B-BB34-00DCC2FE01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A8BD700-6668-4259-90A8-C754E7A2407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3" name="Gruppe 92">
            <a:extLst>
              <a:ext uri="{FF2B5EF4-FFF2-40B4-BE49-F238E27FC236}">
                <a16:creationId xmlns:a16="http://schemas.microsoft.com/office/drawing/2014/main" id="{525255B3-BB2F-4A02-A067-B1DEC215B4B5}"/>
              </a:ext>
            </a:extLst>
          </p:cNvPr>
          <p:cNvGrpSpPr/>
          <p:nvPr/>
        </p:nvGrpSpPr>
        <p:grpSpPr>
          <a:xfrm>
            <a:off x="1558291" y="1108698"/>
            <a:ext cx="8566017" cy="5630660"/>
            <a:chOff x="387859" y="1137090"/>
            <a:chExt cx="8566017" cy="5630660"/>
          </a:xfrm>
        </p:grpSpPr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5784ADED-F94E-4914-93B1-D901A5A5F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484"/>
            <a:stretch/>
          </p:blipFill>
          <p:spPr>
            <a:xfrm>
              <a:off x="1995464" y="1137090"/>
              <a:ext cx="5030428" cy="5630660"/>
            </a:xfrm>
            <a:prstGeom prst="rect">
              <a:avLst/>
            </a:prstGeom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</p:pic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CA43145-1316-41E8-BCFA-BC7B21A9C352}"/>
                </a:ext>
              </a:extLst>
            </p:cNvPr>
            <p:cNvSpPr/>
            <p:nvPr/>
          </p:nvSpPr>
          <p:spPr>
            <a:xfrm>
              <a:off x="3082565" y="2752627"/>
              <a:ext cx="75414" cy="155093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A4745B35-39DA-45A5-9A36-D49D48F26714}"/>
                </a:ext>
              </a:extLst>
            </p:cNvPr>
            <p:cNvSpPr/>
            <p:nvPr/>
          </p:nvSpPr>
          <p:spPr>
            <a:xfrm>
              <a:off x="2942295" y="2872482"/>
              <a:ext cx="375501" cy="703116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2593D5BC-7592-4A2F-942E-86638D57AF93}"/>
                </a:ext>
              </a:extLst>
            </p:cNvPr>
            <p:cNvSpPr/>
            <p:nvPr/>
          </p:nvSpPr>
          <p:spPr>
            <a:xfrm rot="858636">
              <a:off x="1932181" y="3987865"/>
              <a:ext cx="1549820" cy="682246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535053FA-E992-4EE7-9855-D2FBCB9DDD63}"/>
                </a:ext>
              </a:extLst>
            </p:cNvPr>
            <p:cNvSpPr/>
            <p:nvPr/>
          </p:nvSpPr>
          <p:spPr>
            <a:xfrm rot="1907121">
              <a:off x="5816377" y="5156131"/>
              <a:ext cx="425029" cy="690561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55" name="Tekstfelt 54">
              <a:extLst>
                <a:ext uri="{FF2B5EF4-FFF2-40B4-BE49-F238E27FC236}">
                  <a16:creationId xmlns:a16="http://schemas.microsoft.com/office/drawing/2014/main" id="{8E9CCB5E-391A-4D88-AECC-D4711C98262D}"/>
                </a:ext>
              </a:extLst>
            </p:cNvPr>
            <p:cNvSpPr txBox="1"/>
            <p:nvPr/>
          </p:nvSpPr>
          <p:spPr>
            <a:xfrm>
              <a:off x="404933" y="1215156"/>
              <a:ext cx="1278042" cy="55399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 pilot. Testing</a:t>
              </a:r>
            </a:p>
            <a:p>
              <a:r>
                <a:rPr lang="en-US" sz="1200" dirty="0"/>
                <a:t>Catchment officers</a:t>
              </a:r>
            </a:p>
            <a:p>
              <a:r>
                <a:rPr lang="en-US" sz="1200" dirty="0"/>
                <a:t>2016/2017</a:t>
              </a:r>
            </a:p>
          </p:txBody>
        </p:sp>
        <p:cxnSp>
          <p:nvCxnSpPr>
            <p:cNvPr id="56" name="Lige forbindelse 55">
              <a:extLst>
                <a:ext uri="{FF2B5EF4-FFF2-40B4-BE49-F238E27FC236}">
                  <a16:creationId xmlns:a16="http://schemas.microsoft.com/office/drawing/2014/main" id="{D9BC582C-7932-4451-9262-BFC2D445DF06}"/>
                </a:ext>
              </a:extLst>
            </p:cNvPr>
            <p:cNvCxnSpPr>
              <a:stCxn id="55" idx="3"/>
            </p:cNvCxnSpPr>
            <p:nvPr/>
          </p:nvCxnSpPr>
          <p:spPr>
            <a:xfrm>
              <a:off x="1682975" y="1492155"/>
              <a:ext cx="1399590" cy="126047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kstfelt 56">
              <a:extLst>
                <a:ext uri="{FF2B5EF4-FFF2-40B4-BE49-F238E27FC236}">
                  <a16:creationId xmlns:a16="http://schemas.microsoft.com/office/drawing/2014/main" id="{1C34EBCD-D257-4A83-834C-127BCCB0AC83}"/>
                </a:ext>
              </a:extLst>
            </p:cNvPr>
            <p:cNvSpPr txBox="1"/>
            <p:nvPr/>
          </p:nvSpPr>
          <p:spPr>
            <a:xfrm>
              <a:off x="421479" y="1921554"/>
              <a:ext cx="1278042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 pilot. Skive Fjord</a:t>
              </a:r>
            </a:p>
            <a:p>
              <a:r>
                <a:rPr lang="en-US" sz="1200" dirty="0"/>
                <a:t>2018</a:t>
              </a:r>
            </a:p>
          </p:txBody>
        </p:sp>
        <p:cxnSp>
          <p:nvCxnSpPr>
            <p:cNvPr id="58" name="Lige forbindelse 57">
              <a:extLst>
                <a:ext uri="{FF2B5EF4-FFF2-40B4-BE49-F238E27FC236}">
                  <a16:creationId xmlns:a16="http://schemas.microsoft.com/office/drawing/2014/main" id="{311D915A-CE4D-473E-9A00-009511CCF74E}"/>
                </a:ext>
              </a:extLst>
            </p:cNvPr>
            <p:cNvCxnSpPr>
              <a:cxnSpLocks/>
              <a:stCxn id="57" idx="3"/>
              <a:endCxn id="52" idx="1"/>
            </p:cNvCxnSpPr>
            <p:nvPr/>
          </p:nvCxnSpPr>
          <p:spPr>
            <a:xfrm>
              <a:off x="1699521" y="2106220"/>
              <a:ext cx="1297765" cy="86923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kstfelt 58">
              <a:extLst>
                <a:ext uri="{FF2B5EF4-FFF2-40B4-BE49-F238E27FC236}">
                  <a16:creationId xmlns:a16="http://schemas.microsoft.com/office/drawing/2014/main" id="{C0ED7C9F-46DB-4112-9285-968261ED0DCC}"/>
                </a:ext>
              </a:extLst>
            </p:cNvPr>
            <p:cNvSpPr txBox="1"/>
            <p:nvPr/>
          </p:nvSpPr>
          <p:spPr>
            <a:xfrm>
              <a:off x="404933" y="3147488"/>
              <a:ext cx="1278042" cy="553998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3 pilot. </a:t>
              </a:r>
              <a:r>
                <a:rPr lang="en-US" sz="1200" dirty="0" err="1"/>
                <a:t>Ringkøbing</a:t>
              </a:r>
              <a:r>
                <a:rPr lang="en-US" sz="1200" dirty="0"/>
                <a:t>  Fjord</a:t>
              </a:r>
            </a:p>
            <a:p>
              <a:r>
                <a:rPr lang="en-US" sz="1200" dirty="0"/>
                <a:t>2019</a:t>
              </a:r>
            </a:p>
          </p:txBody>
        </p:sp>
        <p:cxnSp>
          <p:nvCxnSpPr>
            <p:cNvPr id="60" name="Lige forbindelse 59">
              <a:extLst>
                <a:ext uri="{FF2B5EF4-FFF2-40B4-BE49-F238E27FC236}">
                  <a16:creationId xmlns:a16="http://schemas.microsoft.com/office/drawing/2014/main" id="{095CAD9E-6664-4C72-B714-AF05B40181B9}"/>
                </a:ext>
              </a:extLst>
            </p:cNvPr>
            <p:cNvCxnSpPr>
              <a:cxnSpLocks/>
              <a:stCxn id="59" idx="3"/>
              <a:endCxn id="53" idx="1"/>
            </p:cNvCxnSpPr>
            <p:nvPr/>
          </p:nvCxnSpPr>
          <p:spPr>
            <a:xfrm>
              <a:off x="1682975" y="3424487"/>
              <a:ext cx="552797" cy="53533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kstfelt 60">
              <a:extLst>
                <a:ext uri="{FF2B5EF4-FFF2-40B4-BE49-F238E27FC236}">
                  <a16:creationId xmlns:a16="http://schemas.microsoft.com/office/drawing/2014/main" id="{E11EE571-BCB5-456D-A5F0-8BBB4867BEB5}"/>
                </a:ext>
              </a:extLst>
            </p:cNvPr>
            <p:cNvSpPr txBox="1"/>
            <p:nvPr/>
          </p:nvSpPr>
          <p:spPr>
            <a:xfrm>
              <a:off x="7156019" y="5152002"/>
              <a:ext cx="1797857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4 pilot. </a:t>
              </a:r>
              <a:r>
                <a:rPr lang="en-US" sz="1200" dirty="0" err="1"/>
                <a:t>Karrebæk</a:t>
              </a:r>
              <a:r>
                <a:rPr lang="en-US" sz="1200" dirty="0"/>
                <a:t> Fjord</a:t>
              </a:r>
            </a:p>
            <a:p>
              <a:r>
                <a:rPr lang="en-US" sz="1200" dirty="0"/>
                <a:t>2019</a:t>
              </a:r>
            </a:p>
          </p:txBody>
        </p:sp>
        <p:cxnSp>
          <p:nvCxnSpPr>
            <p:cNvPr id="62" name="Lige forbindelse 61">
              <a:extLst>
                <a:ext uri="{FF2B5EF4-FFF2-40B4-BE49-F238E27FC236}">
                  <a16:creationId xmlns:a16="http://schemas.microsoft.com/office/drawing/2014/main" id="{43A1DB78-10C1-4525-9565-90FFAF409139}"/>
                </a:ext>
              </a:extLst>
            </p:cNvPr>
            <p:cNvCxnSpPr>
              <a:cxnSpLocks/>
              <a:stCxn id="61" idx="1"/>
              <a:endCxn id="54" idx="7"/>
            </p:cNvCxnSpPr>
            <p:nvPr/>
          </p:nvCxnSpPr>
          <p:spPr>
            <a:xfrm flipH="1">
              <a:off x="6285229" y="5336668"/>
              <a:ext cx="870790" cy="363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kstfelt 62">
              <a:extLst>
                <a:ext uri="{FF2B5EF4-FFF2-40B4-BE49-F238E27FC236}">
                  <a16:creationId xmlns:a16="http://schemas.microsoft.com/office/drawing/2014/main" id="{451C9F2E-C452-4575-A045-C9D158AF6C3F}"/>
                </a:ext>
              </a:extLst>
            </p:cNvPr>
            <p:cNvSpPr txBox="1"/>
            <p:nvPr/>
          </p:nvSpPr>
          <p:spPr>
            <a:xfrm>
              <a:off x="5266141" y="3155171"/>
              <a:ext cx="1588274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5 pilot. </a:t>
              </a:r>
              <a:r>
                <a:rPr lang="en-US" sz="1200" dirty="0" err="1"/>
                <a:t>Hjarbæk</a:t>
              </a:r>
              <a:r>
                <a:rPr lang="en-US" sz="1200" dirty="0"/>
                <a:t> Fjord</a:t>
              </a:r>
            </a:p>
            <a:p>
              <a:r>
                <a:rPr lang="en-US" sz="1200" dirty="0"/>
                <a:t>2020</a:t>
              </a:r>
            </a:p>
          </p:txBody>
        </p:sp>
        <p:cxnSp>
          <p:nvCxnSpPr>
            <p:cNvPr id="64" name="Lige forbindelse 63">
              <a:extLst>
                <a:ext uri="{FF2B5EF4-FFF2-40B4-BE49-F238E27FC236}">
                  <a16:creationId xmlns:a16="http://schemas.microsoft.com/office/drawing/2014/main" id="{D3C782FD-1CEF-4690-8DB4-30FA6DDCA39E}"/>
                </a:ext>
              </a:extLst>
            </p:cNvPr>
            <p:cNvCxnSpPr>
              <a:cxnSpLocks/>
              <a:stCxn id="63" idx="1"/>
              <a:endCxn id="69" idx="5"/>
            </p:cNvCxnSpPr>
            <p:nvPr/>
          </p:nvCxnSpPr>
          <p:spPr>
            <a:xfrm flipH="1" flipV="1">
              <a:off x="3703528" y="3174622"/>
              <a:ext cx="1562613" cy="16521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kstfelt 64">
              <a:extLst>
                <a:ext uri="{FF2B5EF4-FFF2-40B4-BE49-F238E27FC236}">
                  <a16:creationId xmlns:a16="http://schemas.microsoft.com/office/drawing/2014/main" id="{59312D43-568F-4E4F-B8D9-2056CB381AE5}"/>
                </a:ext>
              </a:extLst>
            </p:cNvPr>
            <p:cNvSpPr txBox="1"/>
            <p:nvPr/>
          </p:nvSpPr>
          <p:spPr>
            <a:xfrm>
              <a:off x="5257023" y="2503150"/>
              <a:ext cx="1588275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6 pilot. </a:t>
              </a:r>
              <a:r>
                <a:rPr lang="en-US" sz="1200" dirty="0" err="1"/>
                <a:t>Mariager</a:t>
              </a:r>
              <a:r>
                <a:rPr lang="en-US" sz="1200" dirty="0"/>
                <a:t> Fjord</a:t>
              </a:r>
            </a:p>
            <a:p>
              <a:r>
                <a:rPr lang="en-US" sz="1200" dirty="0"/>
                <a:t>2020</a:t>
              </a:r>
            </a:p>
          </p:txBody>
        </p:sp>
        <p:cxnSp>
          <p:nvCxnSpPr>
            <p:cNvPr id="66" name="Lige forbindelse 65">
              <a:extLst>
                <a:ext uri="{FF2B5EF4-FFF2-40B4-BE49-F238E27FC236}">
                  <a16:creationId xmlns:a16="http://schemas.microsoft.com/office/drawing/2014/main" id="{CD4F5774-D906-4686-B45D-E16EC661B7D6}"/>
                </a:ext>
              </a:extLst>
            </p:cNvPr>
            <p:cNvCxnSpPr>
              <a:cxnSpLocks/>
              <a:stCxn id="65" idx="1"/>
              <a:endCxn id="68" idx="0"/>
            </p:cNvCxnSpPr>
            <p:nvPr/>
          </p:nvCxnSpPr>
          <p:spPr>
            <a:xfrm flipH="1">
              <a:off x="4500609" y="2687816"/>
              <a:ext cx="756414" cy="11506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felt 66">
              <a:extLst>
                <a:ext uri="{FF2B5EF4-FFF2-40B4-BE49-F238E27FC236}">
                  <a16:creationId xmlns:a16="http://schemas.microsoft.com/office/drawing/2014/main" id="{510344CB-23BB-43E8-A741-FB8FDED438D1}"/>
                </a:ext>
              </a:extLst>
            </p:cNvPr>
            <p:cNvSpPr txBox="1"/>
            <p:nvPr/>
          </p:nvSpPr>
          <p:spPr>
            <a:xfrm>
              <a:off x="7156019" y="6029068"/>
              <a:ext cx="1588275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7 pilot. Odense Fjord</a:t>
              </a:r>
            </a:p>
            <a:p>
              <a:r>
                <a:rPr lang="en-US" sz="1200" dirty="0"/>
                <a:t>2020</a:t>
              </a: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AFE1C114-A4A0-48F6-91AE-E2F3B53C6457}"/>
                </a:ext>
              </a:extLst>
            </p:cNvPr>
            <p:cNvSpPr/>
            <p:nvPr/>
          </p:nvSpPr>
          <p:spPr>
            <a:xfrm rot="4808417">
              <a:off x="3947914" y="2516721"/>
              <a:ext cx="425029" cy="690561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94E8BED0-B450-4566-9697-6E05819383B8}"/>
                </a:ext>
              </a:extLst>
            </p:cNvPr>
            <p:cNvSpPr/>
            <p:nvPr/>
          </p:nvSpPr>
          <p:spPr>
            <a:xfrm rot="19530359">
              <a:off x="3252822" y="2899790"/>
              <a:ext cx="452672" cy="461803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8021A469-2AEF-46DB-9D20-74FB15F13A6B}"/>
                </a:ext>
              </a:extLst>
            </p:cNvPr>
            <p:cNvSpPr/>
            <p:nvPr/>
          </p:nvSpPr>
          <p:spPr>
            <a:xfrm rot="1077842">
              <a:off x="4290661" y="4879551"/>
              <a:ext cx="515354" cy="948947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cxnSp>
          <p:nvCxnSpPr>
            <p:cNvPr id="71" name="Lige forbindelse 70">
              <a:extLst>
                <a:ext uri="{FF2B5EF4-FFF2-40B4-BE49-F238E27FC236}">
                  <a16:creationId xmlns:a16="http://schemas.microsoft.com/office/drawing/2014/main" id="{25B35078-4B05-449D-BEDE-F879F338020D}"/>
                </a:ext>
              </a:extLst>
            </p:cNvPr>
            <p:cNvCxnSpPr>
              <a:cxnSpLocks/>
              <a:stCxn id="67" idx="1"/>
              <a:endCxn id="70" idx="5"/>
            </p:cNvCxnSpPr>
            <p:nvPr/>
          </p:nvCxnSpPr>
          <p:spPr>
            <a:xfrm flipH="1" flipV="1">
              <a:off x="4618185" y="5729368"/>
              <a:ext cx="2537834" cy="48436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46F5E487-BCA6-43A1-BB4C-3C61FCA440F5}"/>
                </a:ext>
              </a:extLst>
            </p:cNvPr>
            <p:cNvSpPr/>
            <p:nvPr/>
          </p:nvSpPr>
          <p:spPr>
            <a:xfrm rot="5942340">
              <a:off x="3852756" y="4092044"/>
              <a:ext cx="371561" cy="690561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2934C5F1-9A19-4076-9A15-498B626E867D}"/>
                </a:ext>
              </a:extLst>
            </p:cNvPr>
            <p:cNvSpPr/>
            <p:nvPr/>
          </p:nvSpPr>
          <p:spPr>
            <a:xfrm rot="5942340">
              <a:off x="3543894" y="4403846"/>
              <a:ext cx="371561" cy="690561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C15F7CC1-25DD-467D-AC02-61FE6EA3299C}"/>
                </a:ext>
              </a:extLst>
            </p:cNvPr>
            <p:cNvSpPr/>
            <p:nvPr/>
          </p:nvSpPr>
          <p:spPr>
            <a:xfrm rot="5942340">
              <a:off x="3395855" y="4763207"/>
              <a:ext cx="371561" cy="690561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145CEBAA-1E8D-4CA9-9654-C1566932CFE4}"/>
                </a:ext>
              </a:extLst>
            </p:cNvPr>
            <p:cNvSpPr/>
            <p:nvPr/>
          </p:nvSpPr>
          <p:spPr>
            <a:xfrm rot="5199597">
              <a:off x="3490368" y="5338755"/>
              <a:ext cx="285976" cy="456711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cxnSp>
          <p:nvCxnSpPr>
            <p:cNvPr id="76" name="Lige forbindelse 75">
              <a:extLst>
                <a:ext uri="{FF2B5EF4-FFF2-40B4-BE49-F238E27FC236}">
                  <a16:creationId xmlns:a16="http://schemas.microsoft.com/office/drawing/2014/main" id="{1B3557EF-4ECF-4D6D-ABA7-31E13A3B0F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7090" y="4077407"/>
              <a:ext cx="631726" cy="21679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kstfelt 76">
              <a:extLst>
                <a:ext uri="{FF2B5EF4-FFF2-40B4-BE49-F238E27FC236}">
                  <a16:creationId xmlns:a16="http://schemas.microsoft.com/office/drawing/2014/main" id="{D6FC243F-03CD-4F31-8D60-04F9AE94A998}"/>
                </a:ext>
              </a:extLst>
            </p:cNvPr>
            <p:cNvSpPr txBox="1"/>
            <p:nvPr/>
          </p:nvSpPr>
          <p:spPr>
            <a:xfrm>
              <a:off x="4895971" y="3899671"/>
              <a:ext cx="1588275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8 pilot. Horsens Fjord</a:t>
              </a:r>
            </a:p>
            <a:p>
              <a:r>
                <a:rPr lang="en-US" sz="1200" dirty="0"/>
                <a:t>2021</a:t>
              </a:r>
            </a:p>
          </p:txBody>
        </p:sp>
        <p:cxnSp>
          <p:nvCxnSpPr>
            <p:cNvPr id="78" name="Lige forbindelse 77">
              <a:extLst>
                <a:ext uri="{FF2B5EF4-FFF2-40B4-BE49-F238E27FC236}">
                  <a16:creationId xmlns:a16="http://schemas.microsoft.com/office/drawing/2014/main" id="{B4E2CFCF-C348-4C7B-BAC1-BE8ED5231E33}"/>
                </a:ext>
              </a:extLst>
            </p:cNvPr>
            <p:cNvCxnSpPr>
              <a:cxnSpLocks/>
              <a:stCxn id="73" idx="4"/>
              <a:endCxn id="79" idx="3"/>
            </p:cNvCxnSpPr>
            <p:nvPr/>
          </p:nvCxnSpPr>
          <p:spPr>
            <a:xfrm flipH="1" flipV="1">
              <a:off x="1677108" y="4473686"/>
              <a:ext cx="1711574" cy="22119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kstfelt 78">
              <a:extLst>
                <a:ext uri="{FF2B5EF4-FFF2-40B4-BE49-F238E27FC236}">
                  <a16:creationId xmlns:a16="http://schemas.microsoft.com/office/drawing/2014/main" id="{019FD0B1-AB77-4B49-AD25-35044D03C077}"/>
                </a:ext>
              </a:extLst>
            </p:cNvPr>
            <p:cNvSpPr txBox="1"/>
            <p:nvPr/>
          </p:nvSpPr>
          <p:spPr>
            <a:xfrm>
              <a:off x="399066" y="4289020"/>
              <a:ext cx="1278042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9 pilot. Vejle Fjord</a:t>
              </a:r>
            </a:p>
            <a:p>
              <a:r>
                <a:rPr lang="en-US" sz="1200" dirty="0"/>
                <a:t>2021</a:t>
              </a:r>
            </a:p>
          </p:txBody>
        </p:sp>
        <p:sp>
          <p:nvSpPr>
            <p:cNvPr id="80" name="Tekstfelt 79">
              <a:extLst>
                <a:ext uri="{FF2B5EF4-FFF2-40B4-BE49-F238E27FC236}">
                  <a16:creationId xmlns:a16="http://schemas.microsoft.com/office/drawing/2014/main" id="{655D29EB-B3B2-43CD-B36D-083CDED75A9F}"/>
                </a:ext>
              </a:extLst>
            </p:cNvPr>
            <p:cNvSpPr txBox="1"/>
            <p:nvPr/>
          </p:nvSpPr>
          <p:spPr>
            <a:xfrm>
              <a:off x="387859" y="4702591"/>
              <a:ext cx="1300455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10 pilot. Kolding Fjord, 2021</a:t>
              </a:r>
            </a:p>
          </p:txBody>
        </p:sp>
        <p:sp>
          <p:nvSpPr>
            <p:cNvPr id="81" name="Tekstfelt 80">
              <a:extLst>
                <a:ext uri="{FF2B5EF4-FFF2-40B4-BE49-F238E27FC236}">
                  <a16:creationId xmlns:a16="http://schemas.microsoft.com/office/drawing/2014/main" id="{27A9B8AF-D0D9-4A2A-9472-406A64F405CA}"/>
                </a:ext>
              </a:extLst>
            </p:cNvPr>
            <p:cNvSpPr txBox="1"/>
            <p:nvPr/>
          </p:nvSpPr>
          <p:spPr>
            <a:xfrm>
              <a:off x="404933" y="5108487"/>
              <a:ext cx="1278042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9 pilot. </a:t>
              </a:r>
              <a:r>
                <a:rPr lang="en-US" sz="1200" dirty="0" err="1"/>
                <a:t>Haderslev</a:t>
              </a:r>
              <a:r>
                <a:rPr lang="en-US" sz="1200" dirty="0"/>
                <a:t> Fjord, 2021</a:t>
              </a:r>
            </a:p>
          </p:txBody>
        </p:sp>
        <p:cxnSp>
          <p:nvCxnSpPr>
            <p:cNvPr id="82" name="Lige forbindelse 81">
              <a:extLst>
                <a:ext uri="{FF2B5EF4-FFF2-40B4-BE49-F238E27FC236}">
                  <a16:creationId xmlns:a16="http://schemas.microsoft.com/office/drawing/2014/main" id="{2BFA0942-4A46-4816-AFF4-F30DD4174424}"/>
                </a:ext>
              </a:extLst>
            </p:cNvPr>
            <p:cNvCxnSpPr>
              <a:cxnSpLocks/>
              <a:stCxn id="74" idx="4"/>
              <a:endCxn id="80" idx="3"/>
            </p:cNvCxnSpPr>
            <p:nvPr/>
          </p:nvCxnSpPr>
          <p:spPr>
            <a:xfrm flipH="1" flipV="1">
              <a:off x="1688314" y="4887257"/>
              <a:ext cx="1552329" cy="16698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ge forbindelse 82">
              <a:extLst>
                <a:ext uri="{FF2B5EF4-FFF2-40B4-BE49-F238E27FC236}">
                  <a16:creationId xmlns:a16="http://schemas.microsoft.com/office/drawing/2014/main" id="{6EF9B4C0-7684-45F2-BF22-A5C3200BD167}"/>
                </a:ext>
              </a:extLst>
            </p:cNvPr>
            <p:cNvCxnSpPr>
              <a:cxnSpLocks/>
              <a:endCxn id="81" idx="3"/>
            </p:cNvCxnSpPr>
            <p:nvPr/>
          </p:nvCxnSpPr>
          <p:spPr>
            <a:xfrm flipH="1" flipV="1">
              <a:off x="1682975" y="5293153"/>
              <a:ext cx="1694284" cy="25894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B73363F8-09D7-45DE-AD2E-BA3DEF479C41}"/>
                </a:ext>
              </a:extLst>
            </p:cNvPr>
            <p:cNvSpPr/>
            <p:nvPr/>
          </p:nvSpPr>
          <p:spPr>
            <a:xfrm rot="19684985">
              <a:off x="1825857" y="1944421"/>
              <a:ext cx="2685852" cy="707826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F63819F2-48AC-44F6-B37B-E26ACEBE48BA}"/>
                </a:ext>
              </a:extLst>
            </p:cNvPr>
            <p:cNvSpPr/>
            <p:nvPr/>
          </p:nvSpPr>
          <p:spPr>
            <a:xfrm rot="1357073">
              <a:off x="1892629" y="3355401"/>
              <a:ext cx="1366942" cy="569536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  <p:sp>
          <p:nvSpPr>
            <p:cNvPr id="86" name="Tekstfelt 85">
              <a:extLst>
                <a:ext uri="{FF2B5EF4-FFF2-40B4-BE49-F238E27FC236}">
                  <a16:creationId xmlns:a16="http://schemas.microsoft.com/office/drawing/2014/main" id="{178C255D-851B-4E4B-ACF4-7E448222187F}"/>
                </a:ext>
              </a:extLst>
            </p:cNvPr>
            <p:cNvSpPr txBox="1"/>
            <p:nvPr/>
          </p:nvSpPr>
          <p:spPr>
            <a:xfrm>
              <a:off x="395011" y="2627541"/>
              <a:ext cx="1278042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11 pilot. </a:t>
              </a:r>
              <a:r>
                <a:rPr lang="en-US" sz="1200" dirty="0" err="1"/>
                <a:t>Nissum</a:t>
              </a:r>
              <a:r>
                <a:rPr lang="en-US" sz="1200" dirty="0"/>
                <a:t> Fjord, 2021</a:t>
              </a:r>
            </a:p>
          </p:txBody>
        </p:sp>
        <p:cxnSp>
          <p:nvCxnSpPr>
            <p:cNvPr id="87" name="Lige forbindelse 86">
              <a:extLst>
                <a:ext uri="{FF2B5EF4-FFF2-40B4-BE49-F238E27FC236}">
                  <a16:creationId xmlns:a16="http://schemas.microsoft.com/office/drawing/2014/main" id="{1EFF4920-5815-4B90-B46D-8024BF589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54036" y="2806671"/>
              <a:ext cx="341428" cy="53462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kstfelt 87">
              <a:extLst>
                <a:ext uri="{FF2B5EF4-FFF2-40B4-BE49-F238E27FC236}">
                  <a16:creationId xmlns:a16="http://schemas.microsoft.com/office/drawing/2014/main" id="{40DD3B17-418A-47AC-A447-E4C1B6D0694F}"/>
                </a:ext>
              </a:extLst>
            </p:cNvPr>
            <p:cNvSpPr txBox="1"/>
            <p:nvPr/>
          </p:nvSpPr>
          <p:spPr>
            <a:xfrm>
              <a:off x="5257023" y="1995416"/>
              <a:ext cx="1278042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12 pilot. </a:t>
              </a:r>
              <a:r>
                <a:rPr lang="en-US" sz="1200" dirty="0" err="1"/>
                <a:t>Limfjorden</a:t>
              </a:r>
              <a:r>
                <a:rPr lang="en-US" sz="1200" dirty="0"/>
                <a:t>, 2021</a:t>
              </a:r>
            </a:p>
          </p:txBody>
        </p:sp>
        <p:cxnSp>
          <p:nvCxnSpPr>
            <p:cNvPr id="89" name="Lige forbindelse 88">
              <a:extLst>
                <a:ext uri="{FF2B5EF4-FFF2-40B4-BE49-F238E27FC236}">
                  <a16:creationId xmlns:a16="http://schemas.microsoft.com/office/drawing/2014/main" id="{DB6428F8-DC21-4361-8E89-EE9BF8BD08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3798" y="2224939"/>
              <a:ext cx="1396012" cy="39669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kstfelt 89">
              <a:extLst>
                <a:ext uri="{FF2B5EF4-FFF2-40B4-BE49-F238E27FC236}">
                  <a16:creationId xmlns:a16="http://schemas.microsoft.com/office/drawing/2014/main" id="{7F9791CB-9624-4816-BF36-831854714948}"/>
                </a:ext>
              </a:extLst>
            </p:cNvPr>
            <p:cNvSpPr txBox="1"/>
            <p:nvPr/>
          </p:nvSpPr>
          <p:spPr>
            <a:xfrm>
              <a:off x="413209" y="5537517"/>
              <a:ext cx="1278042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13 pilot. </a:t>
              </a:r>
              <a:r>
                <a:rPr lang="en-US" sz="1200" dirty="0" err="1"/>
                <a:t>Vadehavet</a:t>
              </a:r>
              <a:r>
                <a:rPr lang="en-US" sz="1200" dirty="0"/>
                <a:t>, 2021</a:t>
              </a:r>
            </a:p>
          </p:txBody>
        </p:sp>
        <p:cxnSp>
          <p:nvCxnSpPr>
            <p:cNvPr id="91" name="Lige forbindelse 90">
              <a:extLst>
                <a:ext uri="{FF2B5EF4-FFF2-40B4-BE49-F238E27FC236}">
                  <a16:creationId xmlns:a16="http://schemas.microsoft.com/office/drawing/2014/main" id="{04D6B55E-4279-4A11-8976-0B8749DCCA8A}"/>
                </a:ext>
              </a:extLst>
            </p:cNvPr>
            <p:cNvCxnSpPr>
              <a:cxnSpLocks/>
              <a:stCxn id="92" idx="4"/>
            </p:cNvCxnSpPr>
            <p:nvPr/>
          </p:nvCxnSpPr>
          <p:spPr>
            <a:xfrm flipH="1">
              <a:off x="1672235" y="5651657"/>
              <a:ext cx="683588" cy="64991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95AFB293-2EBB-42F2-8773-22794EE8C3CD}"/>
                </a:ext>
              </a:extLst>
            </p:cNvPr>
            <p:cNvSpPr/>
            <p:nvPr/>
          </p:nvSpPr>
          <p:spPr>
            <a:xfrm rot="5400000">
              <a:off x="2202701" y="5209247"/>
              <a:ext cx="1191064" cy="884820"/>
            </a:xfrm>
            <a:prstGeom prst="ellipse">
              <a:avLst/>
            </a:prstGeom>
            <a:no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</p:grpSp>
      <p:pic>
        <p:nvPicPr>
          <p:cNvPr id="94" name="Billede 9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87ECF56-332E-4AEC-A38E-51C83FA93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0" y="5978021"/>
            <a:ext cx="2442991" cy="81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9227"/>
      </p:ext>
    </p:extLst>
  </p:cSld>
  <p:clrMapOvr>
    <a:masterClrMapping/>
  </p:clrMapOvr>
</p:sld>
</file>

<file path=ppt/theme/theme1.xml><?xml version="1.0" encoding="utf-8"?>
<a:theme xmlns:a="http://schemas.openxmlformats.org/drawingml/2006/main" name="LF PPT - Noget af det bedste i verden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C5CF1630-1D8B-4D81-8D79-B606DD11606C}"/>
    </a:ext>
  </a:extLst>
</a:theme>
</file>

<file path=ppt/theme/theme2.xml><?xml version="1.0" encoding="utf-8"?>
<a:theme xmlns:a="http://schemas.openxmlformats.org/drawingml/2006/main" name="LF PPT - Noget at leve af. Noget at leve for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094DF1BE-2550-4065-9271-7A9A38AD0CCB}"/>
    </a:ext>
  </a:extLst>
</a:theme>
</file>

<file path=ppt/theme/theme3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09FA129F-1606-40FB-9735-E2624DF68252}"/>
    </a:ext>
  </a:extLst>
</a:theme>
</file>

<file path=ppt/theme/theme4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0692AC81-673B-4FAD-8688-8D43FC793F3D}"/>
    </a:ext>
  </a:extLst>
</a:theme>
</file>

<file path=ppt/theme/theme5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.potx" id="{EC549242-04A7-4C5C-8B5C-2DA481588CF8}" vid="{41CB8A6D-FAF2-4ABF-8559-60E220A884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459</Words>
  <Application>Microsoft Office PowerPoint</Application>
  <PresentationFormat>Brugerdefineret</PresentationFormat>
  <Paragraphs>79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LF PPT - Noget af det bedste i verden.</vt:lpstr>
      <vt:lpstr>LF PPT - Noget at leve af. Noget at leve for.</vt:lpstr>
      <vt:lpstr>LF PPT - Vækst i balance</vt:lpstr>
      <vt:lpstr>LF PPT - Illustrationer i bunden</vt:lpstr>
      <vt:lpstr>LF PPT - SEGES</vt:lpstr>
      <vt:lpstr>KIMO konference</vt:lpstr>
      <vt:lpstr>Vi kan ikke gøre det alene!</vt:lpstr>
      <vt:lpstr>Tiltag for at mindske udledningen af næringsstoffer fra landbrug</vt:lpstr>
      <vt:lpstr>Kvælstof til havet</vt:lpstr>
      <vt:lpstr>Kvæstofreduktioner løser ikke problemet alene</vt:lpstr>
      <vt:lpstr>Det handler ikke kun om næringsstoffer</vt:lpstr>
      <vt:lpstr>Lokale initiativer</vt:lpstr>
      <vt:lpstr>Lokal involvering – kæmpe engagement!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KIMO konference</dc:title>
  <dc:subject/>
  <dc:creator>Marie Østergaard</dc:creator>
  <cp:keywords/>
  <dc:description/>
  <cp:lastModifiedBy>Marie Østergaard</cp:lastModifiedBy>
  <cp:revision>7</cp:revision>
  <dcterms:created xsi:type="dcterms:W3CDTF">2021-09-09T13:51:05Z</dcterms:created>
  <dcterms:modified xsi:type="dcterms:W3CDTF">2021-09-23T13:25:25Z</dcterms:modified>
  <cp:category/>
</cp:coreProperties>
</file>